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577" r:id="rId2"/>
    <p:sldId id="580" r:id="rId3"/>
    <p:sldId id="542" r:id="rId4"/>
    <p:sldId id="543" r:id="rId5"/>
    <p:sldId id="578" r:id="rId6"/>
    <p:sldId id="583" r:id="rId7"/>
    <p:sldId id="58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81" r:id="rId32"/>
    <p:sldId id="436" r:id="rId33"/>
    <p:sldId id="437" r:id="rId34"/>
    <p:sldId id="438" r:id="rId35"/>
    <p:sldId id="439" r:id="rId36"/>
    <p:sldId id="440" r:id="rId37"/>
    <p:sldId id="449" r:id="rId38"/>
    <p:sldId id="442" r:id="rId39"/>
    <p:sldId id="443" r:id="rId40"/>
    <p:sldId id="444" r:id="rId41"/>
    <p:sldId id="445" r:id="rId42"/>
    <p:sldId id="544" r:id="rId43"/>
    <p:sldId id="58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922"/>
    <a:srgbClr val="CC6600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6" autoAdjust="0"/>
    <p:restoredTop sz="94404" autoAdjust="0"/>
  </p:normalViewPr>
  <p:slideViewPr>
    <p:cSldViewPr>
      <p:cViewPr varScale="1">
        <p:scale>
          <a:sx n="62" d="100"/>
          <a:sy n="62" d="100"/>
        </p:scale>
        <p:origin x="62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0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ampaignkerusso.org/?p=6780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10" Type="http://schemas.openxmlformats.org/officeDocument/2006/relationships/image" Target="../media/image28.png"/><Relationship Id="rId4" Type="http://schemas.openxmlformats.org/officeDocument/2006/relationships/image" Target="../media/image25.jpeg"/><Relationship Id="rId9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34.jpeg"/><Relationship Id="rId4" Type="http://schemas.microsoft.com/office/2007/relationships/hdphoto" Target="../media/hdphoto19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sAf5RSbE7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4.wdp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8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0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ampaignkerusso.org/?p=6780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ZVDUabb_x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_tdG9yM93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F4DA1-B816-457B-881C-4563222E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500"/>
                    </a14:imgEffect>
                    <a14:imgEffect>
                      <a14:saturation sat="1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2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gods-lov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411"/>
            <a:ext cx="9144000" cy="6850362"/>
          </a:xfrm>
        </p:spPr>
      </p:pic>
      <p:sp>
        <p:nvSpPr>
          <p:cNvPr id="145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0200"/>
            <a:ext cx="9144000" cy="1454649"/>
          </a:xfrm>
          <a:solidFill>
            <a:schemeClr val="bg2">
              <a:alpha val="85000"/>
            </a:schemeClr>
          </a:solidFill>
        </p:spPr>
        <p:txBody>
          <a:bodyPr lIns="0" tIns="0" rIns="0" bIns="0"/>
          <a:lstStyle/>
          <a:p>
            <a:r>
              <a:rPr lang="en-US" altLang="en-US" sz="5400" dirty="0">
                <a:ln w="19050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59000"/>
                    </a:schemeClr>
                  </a:glow>
                </a:effectLst>
              </a:rPr>
              <a:t>What is our relationship with our Creator?</a:t>
            </a:r>
          </a:p>
        </p:txBody>
      </p:sp>
    </p:spTree>
    <p:extLst>
      <p:ext uri="{BB962C8B-B14F-4D97-AF65-F5344CB8AC3E}">
        <p14:creationId xmlns:p14="http://schemas.microsoft.com/office/powerpoint/2010/main" val="5574107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short-vowe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8523" y="0"/>
            <a:ext cx="9186530" cy="6858000"/>
          </a:xfrm>
        </p:spPr>
      </p:pic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-76200"/>
            <a:ext cx="9220200" cy="838200"/>
          </a:xfrm>
          <a:solidFill>
            <a:schemeClr val="bg2">
              <a:alpha val="52000"/>
            </a:schemeClr>
          </a:solidFill>
        </p:spPr>
        <p:txBody>
          <a:bodyPr/>
          <a:lstStyle/>
          <a:p>
            <a:r>
              <a:rPr lang="en-US" altLang="en-US" sz="4000" dirty="0"/>
              <a:t>First let’s use the vowels to examine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813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effectLst>
                  <a:glow rad="127000">
                    <a:srgbClr val="000066"/>
                  </a:glow>
                </a:effectLst>
                <a:latin typeface="+mn-lt"/>
              </a:rPr>
              <a:t>…some wrong ideas about our relationship with God.</a:t>
            </a:r>
          </a:p>
        </p:txBody>
      </p:sp>
    </p:spTree>
    <p:extLst>
      <p:ext uri="{BB962C8B-B14F-4D97-AF65-F5344CB8AC3E}">
        <p14:creationId xmlns:p14="http://schemas.microsoft.com/office/powerpoint/2010/main" val="9839002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281"/>
            <a:ext cx="4572000" cy="1909282"/>
          </a:xfrm>
        </p:spPr>
        <p:txBody>
          <a:bodyPr/>
          <a:lstStyle/>
          <a:p>
            <a:r>
              <a:rPr lang="en-US" altLang="en-US" sz="5400" dirty="0"/>
              <a:t>A is for ATM Machine</a:t>
            </a:r>
          </a:p>
        </p:txBody>
      </p:sp>
      <p:pic>
        <p:nvPicPr>
          <p:cNvPr id="155652" name="Picture 4" descr="394216-atm-machi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594"/>
                    </a14:imgEffect>
                    <a14:imgEffect>
                      <a14:saturation sat="123000"/>
                    </a14:imgEffect>
                    <a14:imgEffect>
                      <a14:brightnessContrast bright="10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-9419"/>
            <a:ext cx="4572000" cy="6849439"/>
          </a:xfrm>
          <a:noFill/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22098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en-US" altLang="en-US" sz="4800" b="1" dirty="0"/>
              <a:t>Some people think God is just there to give us things.</a:t>
            </a:r>
          </a:p>
        </p:txBody>
      </p:sp>
    </p:spTree>
    <p:extLst>
      <p:ext uri="{BB962C8B-B14F-4D97-AF65-F5344CB8AC3E}">
        <p14:creationId xmlns:p14="http://schemas.microsoft.com/office/powerpoint/2010/main" val="386453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 descr="Throne_of_God_WP_Edition_by_dilek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11251"/>
                    </a14:imgEffect>
                    <a14:imgEffect>
                      <a14:saturation sat="153000"/>
                    </a14:imgEffect>
                    <a14:imgEffect>
                      <a14:brightnessContrast bright="3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876800" cy="1905000"/>
          </a:xfrm>
        </p:spPr>
        <p:txBody>
          <a:bodyPr/>
          <a:lstStyle/>
          <a:p>
            <a:r>
              <a:rPr lang="en-US" altLang="en-US" sz="6000" dirty="0">
                <a:effectLst>
                  <a:glow rad="127000">
                    <a:schemeClr val="bg1"/>
                  </a:glow>
                </a:effectLst>
              </a:rPr>
              <a:t>E is for Energy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876800"/>
            <a:ext cx="9119171" cy="1981200"/>
          </a:xfrm>
          <a:solidFill>
            <a:srgbClr val="000F1E">
              <a:alpha val="63000"/>
            </a:srgbClr>
          </a:solidFill>
        </p:spPr>
        <p:txBody>
          <a:bodyPr lIns="274320"/>
          <a:lstStyle/>
          <a:p>
            <a:pPr marL="0" indent="0">
              <a:buNone/>
            </a:pPr>
            <a:r>
              <a:rPr lang="en-US" altLang="en-US" sz="4000" dirty="0">
                <a:effectLst>
                  <a:glow rad="127000">
                    <a:schemeClr val="bg1"/>
                  </a:glow>
                </a:effectLst>
              </a:rPr>
              <a:t>Some people believe God is not a real  person, but rather, just a force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3463179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8" name="Picture 6" descr="god-golfin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7640" r="4798" b="7117"/>
          <a:stretch/>
        </p:blipFill>
        <p:spPr>
          <a:xfrm>
            <a:off x="0" y="762000"/>
            <a:ext cx="6738811" cy="6096000"/>
          </a:xfrm>
        </p:spPr>
      </p:pic>
      <p:sp>
        <p:nvSpPr>
          <p:cNvPr id="161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609600"/>
            <a:ext cx="2514600" cy="62484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Some people have a hard time believing God cares or even sees what happens to us.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77000" cy="838200"/>
          </a:xfrm>
          <a:solidFill>
            <a:srgbClr val="000000"/>
          </a:solidFill>
        </p:spPr>
        <p:txBody>
          <a:bodyPr/>
          <a:lstStyle/>
          <a:p>
            <a:pPr algn="l"/>
            <a:r>
              <a:rPr lang="en-US" altLang="en-US" sz="4800" dirty="0"/>
              <a:t>     I is for Indifferent</a:t>
            </a:r>
          </a:p>
        </p:txBody>
      </p:sp>
    </p:spTree>
    <p:extLst>
      <p:ext uri="{BB962C8B-B14F-4D97-AF65-F5344CB8AC3E}">
        <p14:creationId xmlns:p14="http://schemas.microsoft.com/office/powerpoint/2010/main" val="366839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9" name="Picture 9" descr="wrath-of-go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colorTemperature colorTemp="11500"/>
                    </a14:imgEffect>
                    <a14:imgEffect>
                      <a14:saturation sat="27100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0760" y="-11130"/>
            <a:ext cx="4993240" cy="3973530"/>
          </a:xfrm>
        </p:spPr>
      </p:pic>
      <p:pic>
        <p:nvPicPr>
          <p:cNvPr id="163844" name="Picture 4" descr="2-Go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7585"/>
                    </a14:imgEffect>
                    <a14:imgEffect>
                      <a14:saturation sat="123000"/>
                    </a14:imgEffect>
                    <a14:imgEffect>
                      <a14:brightnessContrast bright="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782553" cy="6858000"/>
          </a:xfrm>
          <a:noFill/>
        </p:spPr>
      </p:pic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84" y="5105400"/>
            <a:ext cx="4774915" cy="1752600"/>
          </a:xfrm>
          <a:solidFill>
            <a:srgbClr val="7D3D1D">
              <a:alpha val="80000"/>
            </a:srgbClr>
          </a:solidFill>
        </p:spPr>
        <p:txBody>
          <a:bodyPr/>
          <a:lstStyle/>
          <a:p>
            <a:r>
              <a:rPr lang="en-US" altLang="en-US" sz="6000" dirty="0">
                <a:effectLst>
                  <a:glow rad="228600">
                    <a:srgbClr val="140700"/>
                  </a:glow>
                </a:effectLst>
              </a:rPr>
              <a:t>O is for Ogre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800600" y="7620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b="1" dirty="0"/>
              <a:t>Some people </a:t>
            </a:r>
          </a:p>
          <a:p>
            <a:pPr>
              <a:buFont typeface="Wingdings" pitchFamily="2" charset="2"/>
              <a:buNone/>
            </a:pPr>
            <a:r>
              <a:rPr lang="en-US" altLang="en-US" sz="3200" b="1" dirty="0"/>
              <a:t>Believe…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3400" b="1" dirty="0"/>
              <a:t>God is a big mean man in the sky who is just waiting to judge the Earth &amp; punish the people for their sins. </a:t>
            </a:r>
          </a:p>
        </p:txBody>
      </p:sp>
    </p:spTree>
    <p:extLst>
      <p:ext uri="{BB962C8B-B14F-4D97-AF65-F5344CB8AC3E}">
        <p14:creationId xmlns:p14="http://schemas.microsoft.com/office/powerpoint/2010/main" val="1755717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6" descr="Eye-of-God_lar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0" y="-8694"/>
            <a:ext cx="9108040" cy="6822244"/>
          </a:xfrm>
          <a:noFill/>
        </p:spPr>
      </p:pic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altLang="en-US" sz="4800" dirty="0"/>
              <a:t>U is for Unknowable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52400" y="4648200"/>
            <a:ext cx="899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4400" b="1" dirty="0">
                <a:effectLst>
                  <a:glow rad="127000">
                    <a:schemeClr val="bg1"/>
                  </a:glow>
                </a:effectLst>
              </a:rPr>
              <a:t>Some think God is just a big mystery we can never </a:t>
            </a:r>
            <a:r>
              <a:rPr lang="en-US" altLang="en-US" sz="4400" b="1" dirty="0"/>
              <a:t>comprehend so why bother.</a:t>
            </a:r>
          </a:p>
        </p:txBody>
      </p:sp>
    </p:spTree>
    <p:extLst>
      <p:ext uri="{BB962C8B-B14F-4D97-AF65-F5344CB8AC3E}">
        <p14:creationId xmlns:p14="http://schemas.microsoft.com/office/powerpoint/2010/main" val="86441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why_god_why__yotsuba_coloring_by_xcommando-d41o8hb_lar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1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9567" y="0"/>
            <a:ext cx="4784433" cy="6858000"/>
          </a:xfr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CD6EF8D-A81A-4E1A-8E7C-FBD83E44E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267200" cy="6858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 lIns="91440" rIns="0" bIns="0"/>
          <a:lstStyle/>
          <a:p>
            <a:pPr marL="0" indent="0" algn="ctr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5400" dirty="0"/>
              <a:t>Sometimes </a:t>
            </a:r>
            <a:endParaRPr lang="en-US" altLang="en-US" sz="7800" dirty="0"/>
          </a:p>
          <a:p>
            <a:pPr marL="0" indent="0" algn="ctr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6000" dirty="0"/>
              <a:t>Y 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3600" b="0" dirty="0"/>
              <a:t>(</a:t>
            </a:r>
            <a:r>
              <a:rPr lang="en-US" altLang="en-US" sz="3600" dirty="0"/>
              <a:t>As in Why God?</a:t>
            </a:r>
            <a:r>
              <a:rPr lang="en-US" altLang="en-US" sz="3600" b="0" dirty="0"/>
              <a:t>)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br>
              <a:rPr lang="en-US" altLang="en-US" sz="1200" b="0" dirty="0"/>
            </a:br>
            <a:r>
              <a:rPr lang="en-US" altLang="en-US" sz="4300" dirty="0">
                <a:latin typeface="Arial" charset="0"/>
              </a:rPr>
              <a:t>These people resent God for something bad that happened which they don’t understand.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3781107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idingfromgodtitl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343"/>
                    </a14:imgEffect>
                    <a14:imgEffect>
                      <a14:saturation sat="163000"/>
                    </a14:imgEffect>
                    <a14:imgEffect>
                      <a14:brightnessContrast bright="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6" y="0"/>
            <a:ext cx="9039700" cy="6858000"/>
          </a:xfrm>
        </p:spPr>
      </p:pic>
      <p:sp>
        <p:nvSpPr>
          <p:cNvPr id="2088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7200" dirty="0"/>
              <a:t>Most People Just Do This</a:t>
            </a:r>
          </a:p>
        </p:txBody>
      </p:sp>
    </p:spTree>
    <p:extLst>
      <p:ext uri="{BB962C8B-B14F-4D97-AF65-F5344CB8AC3E}">
        <p14:creationId xmlns:p14="http://schemas.microsoft.com/office/powerpoint/2010/main" val="3865037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3" name="Picture 7" descr="relate-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6915"/>
                    </a14:imgEffect>
                    <a14:imgEffect>
                      <a14:saturation sat="354000"/>
                    </a14:imgEffect>
                    <a14:imgEffect>
                      <a14:brightnessContrast bright="1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86400" cy="4005543"/>
          </a:xfrm>
        </p:spPr>
      </p:pic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1"/>
            <a:ext cx="3657600" cy="2819400"/>
          </a:xfrm>
        </p:spPr>
        <p:txBody>
          <a:bodyPr/>
          <a:lstStyle/>
          <a:p>
            <a:r>
              <a:rPr lang="en-US" altLang="en-US" sz="6600" dirty="0"/>
              <a:t>There are Three</a:t>
            </a:r>
          </a:p>
        </p:txBody>
      </p:sp>
      <p:pic>
        <p:nvPicPr>
          <p:cNvPr id="157701" name="Picture 5" descr="thre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819400"/>
            <a:ext cx="4038600" cy="4038600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2C99219-9B81-4B23-AE66-BD50D0927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599"/>
            <a:ext cx="5105400" cy="278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dirty="0"/>
              <a:t>Wonderful Ways </a:t>
            </a:r>
            <a:r>
              <a:rPr lang="en-US" altLang="en-US" sz="5400" kern="0" dirty="0"/>
              <a:t>we can Relate to God</a:t>
            </a:r>
          </a:p>
        </p:txBody>
      </p:sp>
    </p:spTree>
    <p:extLst>
      <p:ext uri="{BB962C8B-B14F-4D97-AF65-F5344CB8AC3E}">
        <p14:creationId xmlns:p14="http://schemas.microsoft.com/office/powerpoint/2010/main" val="263853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u="sng" dirty="0">
                <a:latin typeface="+mn-lt"/>
                <a:hlinkClick r:id="rId7"/>
              </a:rPr>
              <a:t>http://campaignkerusso.org/?p=6780</a:t>
            </a:r>
            <a:r>
              <a:rPr lang="en-US" sz="2400" b="1" u="sng" dirty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400" b="1" dirty="0">
              <a:latin typeface="Arial" charset="0"/>
            </a:endParaRP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36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8" name="Picture 6" descr="SCover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/>
        </p:blipFill>
        <p:spPr>
          <a:xfrm>
            <a:off x="-26505" y="2573867"/>
            <a:ext cx="3053033" cy="4284133"/>
          </a:xfrm>
        </p:spPr>
      </p:pic>
      <p:pic>
        <p:nvPicPr>
          <p:cNvPr id="172040" name="Picture 8" descr="SCon_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24" y="0"/>
            <a:ext cx="4220176" cy="3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34512" y="5659157"/>
            <a:ext cx="5791200" cy="1122643"/>
          </a:xfrm>
          <a:solidFill>
            <a:srgbClr val="000000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/>
              <a:t>What is our positional relationship to Christ?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4923825" cy="2666999"/>
          </a:xfrm>
          <a:solidFill>
            <a:srgbClr val="000000"/>
          </a:solidFill>
        </p:spPr>
        <p:txBody>
          <a:bodyPr lIns="91440" rIns="0" bIns="91440"/>
          <a:lstStyle/>
          <a:p>
            <a:pPr algn="l"/>
            <a:r>
              <a:rPr lang="en-US" altLang="en-US" dirty="0"/>
              <a:t>First, Believers have a</a:t>
            </a:r>
            <a:br>
              <a:rPr lang="en-US" altLang="en-US" dirty="0"/>
            </a:br>
            <a:r>
              <a:rPr lang="en-US" altLang="en-US" dirty="0"/>
              <a:t>Positional Relationship with Jesus… is it…</a:t>
            </a:r>
          </a:p>
        </p:txBody>
      </p:sp>
      <p:pic>
        <p:nvPicPr>
          <p:cNvPr id="172036" name="Picture 4" descr="SCbeside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r="6780"/>
          <a:stretch/>
        </p:blipFill>
        <p:spPr>
          <a:xfrm>
            <a:off x="2743200" y="2667000"/>
            <a:ext cx="2971800" cy="2895600"/>
          </a:xfrm>
        </p:spPr>
      </p:pic>
    </p:spTree>
    <p:extLst>
      <p:ext uri="{BB962C8B-B14F-4D97-AF65-F5344CB8AC3E}">
        <p14:creationId xmlns:p14="http://schemas.microsoft.com/office/powerpoint/2010/main" val="134518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8" name="Picture 10" descr="Body of Chri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colorTemperature colorTemp="6587"/>
                    </a14:imgEffect>
                    <a14:imgEffect>
                      <a14:saturation sat="107000"/>
                    </a14:imgEffect>
                    <a14:imgEffect>
                      <a14:brightnessContrast bright="4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72" y="533400"/>
            <a:ext cx="590892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6" descr="11_accept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colorTemperature colorTemp="9075"/>
                    </a14:imgEffect>
                    <a14:imgEffect>
                      <a14:saturation sat="258000"/>
                    </a14:imgEffect>
                    <a14:imgEffect>
                      <a14:brightnessContrast bright="-10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23257"/>
            <a:ext cx="3810000" cy="3934743"/>
          </a:xfrm>
          <a:noFill/>
        </p:spPr>
      </p:pic>
      <p:pic>
        <p:nvPicPr>
          <p:cNvPr id="176132" name="Picture 4" descr="inout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6000"/>
                    </a14:imgEffect>
                    <a14:imgEffect>
                      <a14:colorTemperature colorTemp="8742"/>
                    </a14:imgEffect>
                    <a14:imgEffect>
                      <a14:saturation sat="253000"/>
                    </a14:imgEffect>
                    <a14:imgEffect>
                      <a14:brightnessContrast bright="-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" r="2545"/>
          <a:stretch/>
        </p:blipFill>
        <p:spPr>
          <a:xfrm>
            <a:off x="0" y="-1"/>
            <a:ext cx="2743201" cy="2321153"/>
          </a:xfrm>
          <a:noFill/>
        </p:spPr>
      </p:pic>
      <p:pic>
        <p:nvPicPr>
          <p:cNvPr id="176137" name="Picture 9" descr="11_perfect-positi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  <a14:imgEffect>
                      <a14:colorTemperature colorTemp="8411"/>
                    </a14:imgEffect>
                    <a14:imgEffect>
                      <a14:saturation sat="189000"/>
                    </a14:imgEffect>
                    <a14:imgEffect>
                      <a14:brightnessContrast bright="-3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93" y="3124200"/>
            <a:ext cx="346830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9" name="Picture 11" descr="newlif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562"/>
            <a:ext cx="3733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en-US" sz="3600" dirty="0"/>
              <a:t>“There is therefore now no condemnation for those who are </a:t>
            </a:r>
            <a:r>
              <a:rPr lang="en-US" altLang="en-US" sz="3600" b="1" dirty="0"/>
              <a:t>IN</a:t>
            </a:r>
            <a:r>
              <a:rPr lang="en-US" altLang="en-US" sz="3600" dirty="0"/>
              <a:t> Christ Jesus.” </a:t>
            </a:r>
            <a:r>
              <a:rPr lang="en-US" altLang="en-US" sz="2000" dirty="0"/>
              <a:t>Rom. 8:1</a:t>
            </a:r>
          </a:p>
          <a:p>
            <a:r>
              <a:rPr lang="en-US" altLang="en-US" sz="3600" dirty="0"/>
              <a:t> “Therefore, if anyone is </a:t>
            </a:r>
            <a:r>
              <a:rPr lang="en-US" altLang="en-US" sz="3600" b="1" dirty="0"/>
              <a:t>IN </a:t>
            </a:r>
            <a:r>
              <a:rPr lang="en-US" altLang="en-US" sz="3600" dirty="0"/>
              <a:t>Christ, he is a new creation. The old has passed away; behold, the new has come.” </a:t>
            </a:r>
          </a:p>
          <a:p>
            <a:pPr marL="0" indent="0" algn="r">
              <a:buNone/>
            </a:pPr>
            <a:r>
              <a:rPr lang="en-US" altLang="en-US" sz="2000" dirty="0"/>
              <a:t>2 Cor. 5:17</a:t>
            </a:r>
          </a:p>
          <a:p>
            <a:r>
              <a:rPr lang="en-US" altLang="en-US" sz="3600" dirty="0"/>
              <a:t>"…we are </a:t>
            </a:r>
            <a:r>
              <a:rPr lang="en-US" altLang="en-US" sz="3600" b="1" dirty="0"/>
              <a:t>IN</a:t>
            </a:r>
            <a:r>
              <a:rPr lang="en-US" altLang="en-US" sz="3600" dirty="0"/>
              <a:t> Him that is true, even </a:t>
            </a:r>
            <a:r>
              <a:rPr lang="en-US" altLang="en-US" sz="3600" b="1" dirty="0"/>
              <a:t>IN</a:t>
            </a:r>
            <a:r>
              <a:rPr lang="en-US" altLang="en-US" sz="3600" dirty="0"/>
              <a:t> His Son Jesus Christ." </a:t>
            </a:r>
            <a:r>
              <a:rPr lang="en-US" altLang="en-US" sz="2000" dirty="0"/>
              <a:t>1 John 5:20</a:t>
            </a:r>
          </a:p>
        </p:txBody>
      </p:sp>
      <p:pic>
        <p:nvPicPr>
          <p:cNvPr id="179204" name="Picture 4" descr="newlif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"/>
            <a:ext cx="4000500" cy="1355725"/>
          </a:xfrm>
        </p:spPr>
      </p:pic>
    </p:spTree>
    <p:extLst>
      <p:ext uri="{BB962C8B-B14F-4D97-AF65-F5344CB8AC3E}">
        <p14:creationId xmlns:p14="http://schemas.microsoft.com/office/powerpoint/2010/main" val="218313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3116" y="304800"/>
            <a:ext cx="3482084" cy="3124200"/>
          </a:xfrm>
        </p:spPr>
        <p:txBody>
          <a:bodyPr lIns="91440" tIns="91440" rIns="0" bIns="0" anchor="t" anchorCtr="0"/>
          <a:lstStyle/>
          <a:p>
            <a:pPr algn="l"/>
            <a:r>
              <a:rPr lang="en-US" altLang="en-US" sz="4400" dirty="0"/>
              <a:t>Second, Believers have a Legal Relationship with God.</a:t>
            </a:r>
          </a:p>
        </p:txBody>
      </p:sp>
      <p:pic>
        <p:nvPicPr>
          <p:cNvPr id="181253" name="Picture 5" descr="1299526764I3U2J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" y="3313618"/>
            <a:ext cx="3577119" cy="3544383"/>
          </a:xfrm>
          <a:noFill/>
        </p:spPr>
      </p:pic>
      <p:sp>
        <p:nvSpPr>
          <p:cNvPr id="1812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4267201"/>
            <a:ext cx="5562600" cy="2586518"/>
          </a:xfrm>
          <a:solidFill>
            <a:srgbClr val="000000"/>
          </a:solidFill>
        </p:spPr>
        <p:txBody>
          <a:bodyPr lIns="91440" tIns="91440" rIns="91440" bIns="0"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4000" dirty="0"/>
              <a:t>Believers are not mere acquaintances, but are </a:t>
            </a:r>
            <a:r>
              <a:rPr lang="en-US" altLang="en-US" sz="4000" b="1" dirty="0"/>
              <a:t>sons &amp; daughters</a:t>
            </a:r>
            <a:r>
              <a:rPr lang="en-US" altLang="en-US" sz="4000" dirty="0"/>
              <a:t> of God. His legal children!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F0533-8939-49B9-8936-5DE524BB1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11500"/>
                    </a14:imgEffect>
                    <a14:imgEffect>
                      <a14:saturation sat="120000"/>
                    </a14:imgEffect>
                    <a14:imgEffect>
                      <a14:brightnessContrast bright="-1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6" b="20992"/>
          <a:stretch/>
        </p:blipFill>
        <p:spPr>
          <a:xfrm>
            <a:off x="3581400" y="3313"/>
            <a:ext cx="5578391" cy="42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 descr="child-of-go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256"/>
                    </a14:imgEffect>
                    <a14:imgEffect>
                      <a14:saturation sat="66000"/>
                    </a14:imgEffect>
                    <a14:imgEffect>
                      <a14:brightnessContrast bright="1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61"/>
            <a:ext cx="9144000" cy="6835739"/>
          </a:xfrm>
          <a:noFill/>
        </p:spPr>
      </p:pic>
      <p:sp>
        <p:nvSpPr>
          <p:cNvPr id="184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8800" y="1600200"/>
            <a:ext cx="3505200" cy="5257800"/>
          </a:xfrm>
          <a:solidFill>
            <a:srgbClr val="602F16">
              <a:alpha val="79000"/>
            </a:srgbClr>
          </a:solidFill>
          <a:effectLst>
            <a:softEdge rad="88900"/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400" dirty="0">
                <a:effectLst>
                  <a:glow rad="88900">
                    <a:srgbClr val="220B00"/>
                  </a:glow>
                  <a:outerShdw blurRad="38100" dist="38100" dir="2700000" algn="tl">
                    <a:srgbClr val="000000"/>
                  </a:outerShdw>
                </a:effectLst>
              </a:rPr>
              <a:t>“… you have received the Spirit of adoption as sons, by whom we cry, “Abba! Father!” …we are children of God, and if children, then heirs…”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Rom. 8:15-17</a:t>
            </a: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-7706" y="4038600"/>
            <a:ext cx="5036906" cy="2819400"/>
          </a:xfrm>
          <a:prstGeom prst="rect">
            <a:avLst/>
          </a:prstGeom>
          <a:solidFill>
            <a:srgbClr val="602F16">
              <a:alpha val="47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63500"/>
          </a:effectLst>
          <a:extLst/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3400" b="1" dirty="0">
                <a:effectLst>
                  <a:glow rad="88900">
                    <a:srgbClr val="220B00"/>
                  </a:glow>
                </a:effectLst>
                <a:latin typeface="+mn-lt"/>
              </a:rPr>
              <a:t>“…‘Come, you who are blessed by my Father, inherit the kingdom prepared for you from the foundation of the world.”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Mat. 25:34</a:t>
            </a:r>
          </a:p>
        </p:txBody>
      </p:sp>
    </p:spTree>
    <p:extLst>
      <p:ext uri="{BB962C8B-B14F-4D97-AF65-F5344CB8AC3E}">
        <p14:creationId xmlns:p14="http://schemas.microsoft.com/office/powerpoint/2010/main" val="171646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uiExpand="1" build="p" animBg="1"/>
      <p:bldP spid="1843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clothed-in-chr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332"/>
                    </a14:imgEffect>
                    <a14:imgEffect>
                      <a14:saturation sat="150000"/>
                    </a14:imgEffect>
                    <a14:imgEffect>
                      <a14:brightnessContrast bright="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Explosion 1 3"/>
          <p:cNvSpPr/>
          <p:nvPr/>
        </p:nvSpPr>
        <p:spPr bwMode="auto">
          <a:xfrm>
            <a:off x="5181600" y="-76200"/>
            <a:ext cx="4038600" cy="2895600"/>
          </a:xfrm>
          <a:prstGeom prst="irregularSeal1">
            <a:avLst/>
          </a:prstGeom>
          <a:solidFill>
            <a:schemeClr val="tx1">
              <a:alpha val="8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419100">
              <a:srgbClr val="FFC000">
                <a:alpha val="17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0"/>
            <a:ext cx="4343400" cy="2286000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400" dirty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effectLst/>
                <a:latin typeface="Arial Black" panose="020B0A04020102020204" pitchFamily="34" charset="0"/>
              </a:rPr>
              <a:t>Being God’s </a:t>
            </a:r>
            <a:r>
              <a:rPr lang="en-US" altLang="en-US" sz="4400" b="1" dirty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effectLst/>
                <a:latin typeface="Arial Black" panose="020B0A04020102020204" pitchFamily="34" charset="0"/>
              </a:rPr>
              <a:t>Child</a:t>
            </a:r>
            <a:r>
              <a:rPr lang="en-US" altLang="en-US" sz="4400" dirty="0">
                <a:ln>
                  <a:solidFill>
                    <a:schemeClr val="bg1"/>
                  </a:solidFill>
                </a:ln>
                <a:solidFill>
                  <a:srgbClr val="993300"/>
                </a:solidFill>
                <a:effectLst/>
                <a:latin typeface="Arial Black" panose="020B0A04020102020204" pitchFamily="34" charset="0"/>
              </a:rPr>
              <a:t> has it’s Privileges</a:t>
            </a:r>
          </a:p>
        </p:txBody>
      </p:sp>
    </p:spTree>
    <p:extLst>
      <p:ext uri="{BB962C8B-B14F-4D97-AF65-F5344CB8AC3E}">
        <p14:creationId xmlns:p14="http://schemas.microsoft.com/office/powerpoint/2010/main" val="33457762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3" name="Picture 9" descr="dad-and-kid-walk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colorTemperature colorTemp="8416"/>
                    </a14:imgEffect>
                    <a14:imgEffect>
                      <a14:saturation sat="128000"/>
                    </a14:imgEffect>
                    <a14:imgEffect>
                      <a14:brightnessContrast bright="-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6394" y="0"/>
            <a:ext cx="5917606" cy="4038600"/>
          </a:xfrm>
        </p:spPr>
      </p:pic>
      <p:pic>
        <p:nvPicPr>
          <p:cNvPr id="190468" name="Picture 4" descr="The-strang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colorTemperature colorTemp="6320"/>
                    </a14:imgEffect>
                    <a14:imgEffect>
                      <a14:saturation sat="11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29840"/>
            <a:ext cx="4724400" cy="4328160"/>
          </a:xfrm>
        </p:spPr>
      </p:pic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0" y="4953000"/>
            <a:ext cx="3048000" cy="1905000"/>
          </a:xfrm>
          <a:prstGeom prst="rect">
            <a:avLst/>
          </a:prstGeom>
          <a:solidFill>
            <a:srgbClr val="984D02">
              <a:alpha val="85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No Longer Strangers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4724400" y="4038601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lnSpc>
                <a:spcPct val="80000"/>
              </a:lnSpc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+mn-lt"/>
              </a:rPr>
              <a:t>But </a:t>
            </a:r>
            <a:r>
              <a:rPr lang="en-US" altLang="en-US" sz="6000" b="1" dirty="0">
                <a:solidFill>
                  <a:schemeClr val="tx1"/>
                </a:solidFill>
                <a:latin typeface="+mn-lt"/>
              </a:rPr>
              <a:t>FRIENDS</a:t>
            </a:r>
            <a:r>
              <a:rPr lang="en-US" altLang="en-US" sz="6000" dirty="0">
                <a:solidFill>
                  <a:schemeClr val="tx1"/>
                </a:solidFill>
                <a:latin typeface="+mn-lt"/>
              </a:rPr>
              <a:t> of God!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4724400" cy="2590799"/>
          </a:xfrm>
          <a:solidFill>
            <a:schemeClr val="bg1"/>
          </a:solidFill>
        </p:spPr>
        <p:txBody>
          <a:bodyPr lIns="91440" rIns="0" bIns="91440"/>
          <a:lstStyle/>
          <a:p>
            <a:pPr algn="l"/>
            <a:r>
              <a:rPr lang="en-US" altLang="en-US" sz="4800" dirty="0"/>
              <a:t>Third, Believers have a </a:t>
            </a:r>
            <a:br>
              <a:rPr lang="en-US" altLang="en-US" sz="4800" dirty="0"/>
            </a:br>
            <a:r>
              <a:rPr lang="en-US" altLang="en-US" sz="4800" dirty="0"/>
              <a:t>Heart-Felt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40903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4" grpId="0" animBg="1"/>
      <p:bldP spid="1904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3" name="Picture 7" descr="Friend-of-Go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7913"/>
                    </a14:imgEffect>
                    <a14:imgEffect>
                      <a14:saturation sat="258000"/>
                    </a14:imgEffect>
                    <a14:imgEffect>
                      <a14:brightnessContrast bright="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137"/>
            <a:ext cx="5486400" cy="3271463"/>
          </a:xfrm>
          <a:noFill/>
        </p:spPr>
      </p:pic>
      <p:sp>
        <p:nvSpPr>
          <p:cNvPr id="193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52800"/>
            <a:ext cx="9144000" cy="3505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“and the Scripture was fulfilled that says, “Abraham believed God, and it was counted to him as righteousness”—and he was called a </a:t>
            </a:r>
            <a:r>
              <a:rPr lang="en-US" altLang="en-US" sz="3200" b="1" dirty="0"/>
              <a:t>friend of God</a:t>
            </a:r>
            <a:r>
              <a:rPr lang="en-US" altLang="en-US" sz="3200" dirty="0"/>
              <a:t>.” </a:t>
            </a:r>
            <a:r>
              <a:rPr lang="en-US" altLang="en-US" sz="1800" dirty="0"/>
              <a:t>James 2:23</a:t>
            </a:r>
          </a:p>
          <a:p>
            <a:pPr marL="0" indent="0">
              <a:buNone/>
            </a:pPr>
            <a:r>
              <a:rPr lang="en-US" altLang="en-US" sz="3200" dirty="0"/>
              <a:t>“Greater love has no one than this, that someone lay down his life for his </a:t>
            </a:r>
            <a:r>
              <a:rPr lang="en-US" altLang="en-US" sz="3200" b="1" dirty="0"/>
              <a:t>friends.”</a:t>
            </a:r>
            <a:endParaRPr lang="en-US" altLang="en-US" sz="1600" b="1" dirty="0"/>
          </a:p>
          <a:p>
            <a:pPr marL="0" indent="0" algn="r">
              <a:buNone/>
            </a:pPr>
            <a:r>
              <a:rPr lang="en-US" altLang="en-US" sz="1600" dirty="0"/>
              <a:t> John 15:13</a:t>
            </a: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5174751" y="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3000" b="1" dirty="0"/>
              <a:t>“</a:t>
            </a:r>
            <a:r>
              <a:rPr lang="en-US" altLang="en-US" sz="3200" b="1" dirty="0"/>
              <a:t>No longer do I call you servants, for the servant does not know what his master is doing; but I have called you friends…”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altLang="en-US" sz="1600" b="1" dirty="0"/>
              <a:t>John 15:15</a:t>
            </a:r>
          </a:p>
        </p:txBody>
      </p:sp>
    </p:spTree>
    <p:extLst>
      <p:ext uri="{BB962C8B-B14F-4D97-AF65-F5344CB8AC3E}">
        <p14:creationId xmlns:p14="http://schemas.microsoft.com/office/powerpoint/2010/main" val="293424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confession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7819"/>
                    </a14:imgEffect>
                    <a14:imgEffect>
                      <a14:saturation sat="229000"/>
                    </a14:imgEffect>
                    <a14:imgEffect>
                      <a14:brightnessContrast bright="-7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7" t="12086" r="7734" b="6468"/>
          <a:stretch/>
        </p:blipFill>
        <p:spPr>
          <a:xfrm>
            <a:off x="4367905" y="609600"/>
            <a:ext cx="4766677" cy="6248400"/>
          </a:xfrm>
          <a:noFill/>
        </p:spPr>
      </p:pic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"/>
            <a:ext cx="9220200" cy="838199"/>
          </a:xfrm>
        </p:spPr>
        <p:txBody>
          <a:bodyPr/>
          <a:lstStyle/>
          <a:p>
            <a:pPr algn="l"/>
            <a:r>
              <a:rPr lang="en-US" altLang="en-US" sz="4000" dirty="0"/>
              <a:t>The Three Ways We Relate to God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80" y="990600"/>
            <a:ext cx="6535220" cy="583743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Positional: </a:t>
            </a:r>
          </a:p>
          <a:p>
            <a:pPr marL="0" indent="0">
              <a:buNone/>
            </a:pPr>
            <a:r>
              <a:rPr lang="en-US" altLang="en-US" sz="4400" dirty="0"/>
              <a:t>Not Out but </a:t>
            </a:r>
            <a:r>
              <a:rPr lang="en-US" altLang="en-US" sz="4400" b="1" dirty="0"/>
              <a:t>In Christ</a:t>
            </a:r>
          </a:p>
          <a:p>
            <a:pPr marL="0" indent="0">
              <a:buNone/>
            </a:pPr>
            <a:r>
              <a:rPr lang="en-US" altLang="en-US" sz="3200" dirty="0"/>
              <a:t>Legal: </a:t>
            </a:r>
          </a:p>
          <a:p>
            <a:pPr marL="0" indent="0">
              <a:buNone/>
            </a:pPr>
            <a:r>
              <a:rPr lang="en-US" altLang="en-US" sz="4400" dirty="0"/>
              <a:t>Not an Acquaintance but a </a:t>
            </a:r>
            <a:r>
              <a:rPr lang="en-US" altLang="en-US" sz="4400" b="1" dirty="0"/>
              <a:t>Child &amp; Heir</a:t>
            </a:r>
            <a:r>
              <a:rPr lang="en-US" altLang="en-US" sz="4400" dirty="0"/>
              <a:t> </a:t>
            </a:r>
          </a:p>
          <a:p>
            <a:pPr marL="0" indent="0">
              <a:buNone/>
            </a:pPr>
            <a:r>
              <a:rPr lang="en-US" altLang="en-US" sz="3200" dirty="0"/>
              <a:t>Heart-Felt: </a:t>
            </a:r>
          </a:p>
          <a:p>
            <a:pPr marL="0" indent="0">
              <a:buNone/>
            </a:pPr>
            <a:r>
              <a:rPr lang="en-US" altLang="en-US" sz="4400" dirty="0"/>
              <a:t>Not a Stranger but </a:t>
            </a:r>
          </a:p>
          <a:p>
            <a:pPr marL="0" indent="0">
              <a:buNone/>
            </a:pPr>
            <a:r>
              <a:rPr lang="en-US" altLang="en-US" sz="4400" dirty="0"/>
              <a:t>a </a:t>
            </a:r>
            <a:r>
              <a:rPr lang="en-US" altLang="en-US" sz="4400" b="1" dirty="0"/>
              <a:t>Friend of God</a:t>
            </a:r>
          </a:p>
        </p:txBody>
      </p:sp>
    </p:spTree>
    <p:extLst>
      <p:ext uri="{BB962C8B-B14F-4D97-AF65-F5344CB8AC3E}">
        <p14:creationId xmlns:p14="http://schemas.microsoft.com/office/powerpoint/2010/main" val="31227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30" y="0"/>
            <a:ext cx="9132870" cy="1371600"/>
          </a:xfrm>
        </p:spPr>
        <p:txBody>
          <a:bodyPr/>
          <a:lstStyle/>
          <a:p>
            <a:r>
              <a:rPr lang="en-US" altLang="en-US" sz="4400" dirty="0"/>
              <a:t>Finally, The suffix, ‘ship’ means, </a:t>
            </a:r>
            <a:br>
              <a:rPr lang="en-US" altLang="en-US" sz="4400" dirty="0"/>
            </a:br>
            <a:r>
              <a:rPr lang="en-US" altLang="en-US" sz="4400" dirty="0"/>
              <a:t>‘to continue, to abide’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solidFill>
            <a:schemeClr val="folHlink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Once we begin a </a:t>
            </a:r>
            <a:r>
              <a:rPr lang="en-US" altLang="en-US" sz="4400" dirty="0" err="1">
                <a:solidFill>
                  <a:srgbClr val="000000"/>
                </a:solidFill>
              </a:rPr>
              <a:t>relation‘ship</a:t>
            </a:r>
            <a:r>
              <a:rPr lang="en-US" altLang="en-US" sz="4400" dirty="0">
                <a:solidFill>
                  <a:srgbClr val="000000"/>
                </a:solidFill>
              </a:rPr>
              <a:t>’ with God, we must continue to relate with God. Ships are made to go forward.</a:t>
            </a:r>
            <a:r>
              <a:rPr lang="en-US" altLang="en-US" sz="4400" dirty="0"/>
              <a:t> </a:t>
            </a:r>
          </a:p>
        </p:txBody>
      </p:sp>
      <p:pic>
        <p:nvPicPr>
          <p:cNvPr id="143364" name="Picture 4" descr="Ferry_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63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Welcome All</a:t>
            </a:r>
            <a:endParaRPr lang="en-US" sz="8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109112" y="0"/>
            <a:ext cx="8925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Wal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5999"/>
                    </a14:imgEffect>
                    <a14:imgEffect>
                      <a14:saturation sat="124000"/>
                    </a14:imgEffect>
                    <a14:imgEffect>
                      <a14:brightnessContrast bright="2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73941"/>
          </a:xfrm>
          <a:noFill/>
        </p:spPr>
      </p:pic>
      <p:sp>
        <p:nvSpPr>
          <p:cNvPr id="199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953000"/>
            <a:ext cx="9144000" cy="1905000"/>
          </a:xfrm>
          <a:solidFill>
            <a:srgbClr val="000000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dirty="0"/>
              <a:t> “…</a:t>
            </a:r>
            <a:r>
              <a:rPr lang="en-US" altLang="en-US" sz="4800" b="1" dirty="0"/>
              <a:t>continue</a:t>
            </a:r>
            <a:r>
              <a:rPr lang="en-US" altLang="en-US" sz="3600" dirty="0"/>
              <a:t> in the faith grounded and settled… not moved away from the hope of the gospel…”</a:t>
            </a:r>
            <a:r>
              <a:rPr lang="en-US" altLang="en-US" sz="2700" dirty="0"/>
              <a:t> </a:t>
            </a:r>
            <a:r>
              <a:rPr lang="en-US" altLang="en-US" sz="1800" dirty="0"/>
              <a:t>Col. 1:23</a:t>
            </a:r>
          </a:p>
        </p:txBody>
      </p:sp>
    </p:spTree>
    <p:extLst>
      <p:ext uri="{BB962C8B-B14F-4D97-AF65-F5344CB8AC3E}">
        <p14:creationId xmlns:p14="http://schemas.microsoft.com/office/powerpoint/2010/main" val="6165487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By Your Side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https://youtu.be/gsAf5RSbE70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By Your Side  </a:t>
            </a:r>
          </a:p>
        </p:txBody>
      </p:sp>
    </p:spTree>
    <p:extLst>
      <p:ext uri="{BB962C8B-B14F-4D97-AF65-F5344CB8AC3E}">
        <p14:creationId xmlns:p14="http://schemas.microsoft.com/office/powerpoint/2010/main" val="25737684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1" y="3863020"/>
            <a:ext cx="3733799" cy="29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4724400" cy="40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Is Jesus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“They said to each other, ‘Did not our hearts burn within us while he talked to us on the road, while he opened to us the Scriptures?’”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685800"/>
            <a:ext cx="29718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/>
              <a:t>Three Important Questions</a:t>
            </a: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9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here, waiting to save you right now?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/>
              <a:t>The Prayer of a Sinner Turning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Dear Jesus, I know that I have sinned against You and that my sins separate me from You.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am truly sorry.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Right now, I turn away from my sinful past 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Please forgive me, and help me 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died for my 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rose from the dead,  you are alive, and 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invite You Jesus to be both my Savior and the Lord of my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my life from now 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Begin with Prayer</a:t>
            </a:r>
            <a:endParaRPr lang="en-US" sz="6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3352800"/>
            <a:ext cx="6400800" cy="35052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What about our relationship with God?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have you </a:t>
            </a:r>
            <a:r>
              <a:rPr lang="en-US" sz="3200" dirty="0"/>
              <a:t>b</a:t>
            </a:r>
            <a:r>
              <a:rPr lang="en-US" sz="3200" b="1" dirty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212363"/>
            <a:ext cx="2743200" cy="6509474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6828"/>
          <a:stretch/>
        </p:blipFill>
        <p:spPr>
          <a:xfrm>
            <a:off x="0" y="-8467"/>
            <a:ext cx="91536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2743200" cy="6400800"/>
          </a:xfrm>
          <a:prstGeom prst="rect">
            <a:avLst/>
          </a:prstGeom>
          <a:noFill/>
          <a:effectLst>
            <a:glow rad="279400">
              <a:schemeClr val="accent1">
                <a:alpha val="82000"/>
              </a:schemeClr>
            </a:glow>
          </a:effectLst>
        </p:spPr>
        <p:txBody>
          <a:bodyPr wrap="square" lIns="0" tIns="0" rIns="0" bIns="0">
            <a:no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643200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Close in Prayer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u="sng" dirty="0">
                <a:latin typeface="+mn-lt"/>
                <a:hlinkClick r:id="rId7"/>
              </a:rPr>
              <a:t>http://campaignkerusso.org/?p=6780</a:t>
            </a:r>
            <a:r>
              <a:rPr lang="en-US" sz="2400" b="1" u="sng" dirty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400" b="1" dirty="0">
              <a:latin typeface="Arial" charset="0"/>
            </a:endParaRP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46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F4DA1-B816-457B-881C-4563222E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500"/>
                    </a14:imgEffect>
                    <a14:imgEffect>
                      <a14:saturation sat="1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91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I Am a Friend of God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https://youtu.be/qZVDUabb</a:t>
            </a:r>
            <a:r>
              <a:rPr lang="en-US">
                <a:hlinkClick r:id="rId2"/>
              </a:rPr>
              <a:t>_xs</a:t>
            </a:r>
            <a:r>
              <a:rPr lang="en-US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I Am a Friend of God  </a:t>
            </a:r>
          </a:p>
        </p:txBody>
      </p:sp>
    </p:spTree>
    <p:extLst>
      <p:ext uri="{BB962C8B-B14F-4D97-AF65-F5344CB8AC3E}">
        <p14:creationId xmlns:p14="http://schemas.microsoft.com/office/powerpoint/2010/main" val="17274454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Draw Me Close to You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https://youtu.be/a_tdG9yM93A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Draw Me Close to You  </a:t>
            </a:r>
          </a:p>
        </p:txBody>
      </p:sp>
    </p:spTree>
    <p:extLst>
      <p:ext uri="{BB962C8B-B14F-4D97-AF65-F5344CB8AC3E}">
        <p14:creationId xmlns:p14="http://schemas.microsoft.com/office/powerpoint/2010/main" val="1653273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gods-love-ap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r="7500"/>
          <a:stretch/>
        </p:blipFill>
        <p:spPr>
          <a:xfrm>
            <a:off x="0" y="0"/>
            <a:ext cx="9173688" cy="6858000"/>
          </a:xfrm>
          <a:noFill/>
        </p:spPr>
      </p:pic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5029200"/>
            <a:ext cx="4830288" cy="1752600"/>
          </a:xfrm>
        </p:spPr>
        <p:txBody>
          <a:bodyPr/>
          <a:lstStyle/>
          <a:p>
            <a:r>
              <a:rPr lang="en-US" altLang="en-US" sz="4400" b="1" dirty="0">
                <a:effectLst>
                  <a:glow rad="127000">
                    <a:schemeClr val="bg1"/>
                  </a:glow>
                </a:effectLst>
              </a:rPr>
              <a:t>Relationships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28936593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2075"/>
            <a:ext cx="8153400" cy="669925"/>
          </a:xfrm>
        </p:spPr>
        <p:txBody>
          <a:bodyPr/>
          <a:lstStyle/>
          <a:p>
            <a:r>
              <a:rPr lang="en-US" altLang="en-US" sz="4000" dirty="0"/>
              <a:t>This is Truly What God Wants!!!</a:t>
            </a:r>
          </a:p>
        </p:txBody>
      </p:sp>
      <p:pic>
        <p:nvPicPr>
          <p:cNvPr id="151556" name="Picture 4" descr="religion_relationshi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" y="762000"/>
            <a:ext cx="9142270" cy="6096000"/>
          </a:xfrm>
        </p:spPr>
      </p:pic>
    </p:spTree>
    <p:extLst>
      <p:ext uri="{BB962C8B-B14F-4D97-AF65-F5344CB8AC3E}">
        <p14:creationId xmlns:p14="http://schemas.microsoft.com/office/powerpoint/2010/main" val="3129508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2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2|2.5|4.3|2.7|3.9|3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1241</Words>
  <Application>Microsoft Office PowerPoint</Application>
  <PresentationFormat>On-screen Show (4:3)</PresentationFormat>
  <Paragraphs>140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Aharoni</vt:lpstr>
      <vt:lpstr>Arial</vt:lpstr>
      <vt:lpstr>Arial Black</vt:lpstr>
      <vt:lpstr>Calibri</vt:lpstr>
      <vt:lpstr>Times New Roman</vt:lpstr>
      <vt:lpstr>Verdana</vt:lpstr>
      <vt:lpstr>Wingdings</vt:lpstr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Song: I Am a Friend of God  </vt:lpstr>
      <vt:lpstr>Song: Draw Me Close to You  </vt:lpstr>
      <vt:lpstr>Relationships are Important</vt:lpstr>
      <vt:lpstr>This is Truly What God Wants!!!</vt:lpstr>
      <vt:lpstr>What is our relationship with our Creator?</vt:lpstr>
      <vt:lpstr>First let’s use the vowels to examine</vt:lpstr>
      <vt:lpstr>A is for ATM Machine</vt:lpstr>
      <vt:lpstr>E is for Energy</vt:lpstr>
      <vt:lpstr>     I is for Indifferent</vt:lpstr>
      <vt:lpstr>O is for Ogre</vt:lpstr>
      <vt:lpstr>U is for Unknowable</vt:lpstr>
      <vt:lpstr>PowerPoint Presentation</vt:lpstr>
      <vt:lpstr>Most People Just Do This</vt:lpstr>
      <vt:lpstr>There are Three</vt:lpstr>
      <vt:lpstr>First, Believers have a Positional Relationship with Jesus… is it…</vt:lpstr>
      <vt:lpstr>PowerPoint Presentation</vt:lpstr>
      <vt:lpstr>PowerPoint Presentation</vt:lpstr>
      <vt:lpstr>Second, Believers have a Legal Relationship with God.</vt:lpstr>
      <vt:lpstr>PowerPoint Presentation</vt:lpstr>
      <vt:lpstr>Being God’s Child has it’s Privileges</vt:lpstr>
      <vt:lpstr>Third, Believers have a  Heart-Felt Relationship.</vt:lpstr>
      <vt:lpstr>PowerPoint Presentation</vt:lpstr>
      <vt:lpstr>The Three Ways We Relate to God</vt:lpstr>
      <vt:lpstr>Finally, The suffix, ‘ship’ means,  ‘to continue, to abide’</vt:lpstr>
      <vt:lpstr>PowerPoint Presentation</vt:lpstr>
      <vt:lpstr>Song: By Your Side  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382</cp:revision>
  <dcterms:created xsi:type="dcterms:W3CDTF">2012-08-28T02:53:07Z</dcterms:created>
  <dcterms:modified xsi:type="dcterms:W3CDTF">2017-10-07T20:13:10Z</dcterms:modified>
</cp:coreProperties>
</file>